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Museo Moderno Medium" charset="1" panose="00000000000000000000"/>
      <p:regular r:id="rId17"/>
    </p:embeddedFont>
    <p:embeddedFont>
      <p:font typeface="Source Sans Pro" charset="1" panose="020B0503030403020204"/>
      <p:regular r:id="rId18"/>
    </p:embeddedFont>
    <p:embeddedFont>
      <p:font typeface="Source Sans Pro Bold" charset="1" panose="020B0703030403020204"/>
      <p:regular r:id="rId19"/>
    </p:embeddedFont>
    <p:embeddedFont>
      <p:font typeface="Museo Moderno" charset="1" panose="00000000000000000000"/>
      <p:regular r:id="rId20"/>
    </p:embeddedFont>
    <p:embeddedFont>
      <p:font typeface="Canva Sans" charset="1" panose="020B05030305010401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://localhost:8501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2552700"/>
            <a:ext cx="9445526" cy="2686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Supermarket Sales and Customer Behavior Analysis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91515" y="8482607"/>
            <a:ext cx="9445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Pratik Gautam, Bishesh Raut, Kashish Tiwari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87475" y="7225902"/>
            <a:ext cx="463154" cy="463154"/>
            <a:chOff x="0" y="0"/>
            <a:chExt cx="617538" cy="61753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7601" cy="617601"/>
            </a:xfrm>
            <a:custGeom>
              <a:avLst/>
              <a:gdLst/>
              <a:ahLst/>
              <a:cxnLst/>
              <a:rect r="r" b="b" t="t" l="l"/>
              <a:pathLst>
                <a:path h="617601" w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791515" y="8028978"/>
            <a:ext cx="9445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B4150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Project-200-team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4004407" y="578644"/>
            <a:ext cx="10279186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Python Application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766345"/>
            <a:ext cx="4193355" cy="457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949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Application Description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397525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3"/>
              </a:lnSpc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Interactive dashboard for profit predictions and EDA.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106245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3"/>
              </a:lnSpc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Developed using Python.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59150" y="2548386"/>
            <a:ext cx="3544044" cy="457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949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Libraries Utilized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659150" y="3179566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3"/>
              </a:lnSpc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pandas for data manipulation.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659150" y="3888286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3"/>
              </a:lnSpc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matplotlib for visualizations.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659150" y="4597005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3"/>
              </a:lnSpc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sklearn for machine learning models.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659150" y="5305725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3"/>
              </a:lnSpc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tkinter/streamlit for user interface.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848350" y="4563110"/>
            <a:ext cx="659130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2" tooltip="http://localhost:8501"/>
              </a:rPr>
              <a:t>Demo link:http://localhost:8501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694993" y="1736130"/>
            <a:ext cx="10279186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 Application Demo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2372023"/>
            <a:ext cx="7088237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Project Overview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92238" y="3711774"/>
            <a:ext cx="9445526" cy="1633686"/>
            <a:chOff x="0" y="0"/>
            <a:chExt cx="12594035" cy="217824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93955" cy="2178177"/>
            </a:xfrm>
            <a:custGeom>
              <a:avLst/>
              <a:gdLst/>
              <a:ahLst/>
              <a:cxnLst/>
              <a:rect r="r" b="b" t="t" l="l"/>
              <a:pathLst>
                <a:path h="2178177" w="1259395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2121535"/>
                  </a:lnTo>
                  <a:cubicBezTo>
                    <a:pt x="12593955" y="2152904"/>
                    <a:pt x="12568555" y="2178177"/>
                    <a:pt x="12537313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275755" y="3985766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Problem Statement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5755" y="4513064"/>
            <a:ext cx="8878491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Predict and improve profit through transaction data analysis.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92238" y="5628977"/>
            <a:ext cx="9445526" cy="3629323"/>
            <a:chOff x="0" y="0"/>
            <a:chExt cx="12594035" cy="48390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594082" cy="4839096"/>
            </a:xfrm>
            <a:custGeom>
              <a:avLst/>
              <a:gdLst/>
              <a:ahLst/>
              <a:cxnLst/>
              <a:rect r="r" b="b" t="t" l="l"/>
              <a:pathLst>
                <a:path h="4839096" w="12594082">
                  <a:moveTo>
                    <a:pt x="0" y="91269"/>
                  </a:moveTo>
                  <a:cubicBezTo>
                    <a:pt x="0" y="40836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40836"/>
                    <a:pt x="12594082" y="91269"/>
                  </a:cubicBezTo>
                  <a:lnTo>
                    <a:pt x="12594082" y="4747828"/>
                  </a:lnTo>
                  <a:cubicBezTo>
                    <a:pt x="12594082" y="4798261"/>
                    <a:pt x="12568682" y="4839096"/>
                    <a:pt x="12537313" y="4839096"/>
                  </a:cubicBezTo>
                  <a:lnTo>
                    <a:pt x="56769" y="4839096"/>
                  </a:lnTo>
                  <a:cubicBezTo>
                    <a:pt x="25400" y="4839096"/>
                    <a:pt x="0" y="4798261"/>
                    <a:pt x="0" y="4747828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75755" y="590297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Key Goals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5755" y="6783298"/>
            <a:ext cx="8878491" cy="871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Assess feature impact :</a:t>
            </a:r>
          </a:p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                             Branch, Discount, Customer Type on profit.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5755" y="7988389"/>
            <a:ext cx="8878491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Predict most profitable categories.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267687" y="3871045"/>
            <a:ext cx="8480575" cy="5862197"/>
          </a:xfrm>
          <a:custGeom>
            <a:avLst/>
            <a:gdLst/>
            <a:ahLst/>
            <a:cxnLst/>
            <a:rect r="r" b="b" t="t" l="l"/>
            <a:pathLst>
              <a:path h="5862197" w="8480575">
                <a:moveTo>
                  <a:pt x="0" y="0"/>
                </a:moveTo>
                <a:lnTo>
                  <a:pt x="8480575" y="0"/>
                </a:lnTo>
                <a:lnTo>
                  <a:pt x="8480575" y="5862197"/>
                </a:lnTo>
                <a:lnTo>
                  <a:pt x="0" y="586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01049" y="3923969"/>
            <a:ext cx="8559626" cy="5756349"/>
          </a:xfrm>
          <a:custGeom>
            <a:avLst/>
            <a:gdLst/>
            <a:ahLst/>
            <a:cxnLst/>
            <a:rect r="r" b="b" t="t" l="l"/>
            <a:pathLst>
              <a:path h="5756349" w="8559626">
                <a:moveTo>
                  <a:pt x="0" y="0"/>
                </a:moveTo>
                <a:lnTo>
                  <a:pt x="8559627" y="0"/>
                </a:lnTo>
                <a:lnTo>
                  <a:pt x="8559627" y="5756349"/>
                </a:lnTo>
                <a:lnTo>
                  <a:pt x="0" y="57563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02723" y="90487"/>
            <a:ext cx="14406741" cy="871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Data Analysis (Week 3)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1049" y="2020087"/>
            <a:ext cx="9522234" cy="118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8787" indent="-324393" lvl="1">
              <a:lnSpc>
                <a:spcPts val="4892"/>
              </a:lnSpc>
              <a:buFont typeface="Arial"/>
              <a:buChar char="•"/>
            </a:pPr>
            <a:r>
              <a:rPr lang="en-US" sz="3005">
                <a:solidFill>
                  <a:srgbClr val="124E73"/>
                </a:solidFill>
                <a:latin typeface="Museo Moderno"/>
                <a:ea typeface="Museo Moderno"/>
                <a:cs typeface="Museo Moderno"/>
                <a:sym typeface="Museo Moderno"/>
              </a:rPr>
              <a:t>No missing values detected in the dataset.</a:t>
            </a:r>
          </a:p>
          <a:p>
            <a:pPr algn="ctr" marL="648787" indent="-324393" lvl="1">
              <a:lnSpc>
                <a:spcPts val="4893"/>
              </a:lnSpc>
              <a:spcBef>
                <a:spcPct val="0"/>
              </a:spcBef>
              <a:buFont typeface="Arial"/>
              <a:buChar char="•"/>
            </a:pPr>
            <a:r>
              <a:rPr lang="en-US" sz="3005">
                <a:solidFill>
                  <a:srgbClr val="124E73"/>
                </a:solidFill>
                <a:latin typeface="Museo Moderno"/>
                <a:ea typeface="Museo Moderno"/>
                <a:cs typeface="Museo Moderno"/>
                <a:sym typeface="Museo Moderno"/>
              </a:rPr>
              <a:t>Ensured data completeness for analysis.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850237" y="3247430"/>
            <a:ext cx="1417588" cy="1701105"/>
            <a:chOff x="0" y="0"/>
            <a:chExt cx="1890117" cy="226814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1890141" cy="2268093"/>
            </a:xfrm>
            <a:custGeom>
              <a:avLst/>
              <a:gdLst/>
              <a:ahLst/>
              <a:cxnLst/>
              <a:rect r="r" b="b" t="t" l="l"/>
              <a:pathLst>
                <a:path h="2268093" w="1890141">
                  <a:moveTo>
                    <a:pt x="0" y="0"/>
                  </a:moveTo>
                  <a:lnTo>
                    <a:pt x="1890141" y="0"/>
                  </a:lnTo>
                  <a:lnTo>
                    <a:pt x="1890141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55" r="1" b="-58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850237" y="4948535"/>
            <a:ext cx="1417588" cy="1701105"/>
            <a:chOff x="0" y="0"/>
            <a:chExt cx="1890117" cy="226814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1890141" cy="2268093"/>
            </a:xfrm>
            <a:custGeom>
              <a:avLst/>
              <a:gdLst/>
              <a:ahLst/>
              <a:cxnLst/>
              <a:rect r="r" b="b" t="t" l="l"/>
              <a:pathLst>
                <a:path h="2268093" w="1890141">
                  <a:moveTo>
                    <a:pt x="0" y="0"/>
                  </a:moveTo>
                  <a:lnTo>
                    <a:pt x="1890141" y="0"/>
                  </a:lnTo>
                  <a:lnTo>
                    <a:pt x="1890141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55" r="1" b="-58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850237" y="6649641"/>
            <a:ext cx="1417588" cy="1701105"/>
            <a:chOff x="0" y="0"/>
            <a:chExt cx="1890117" cy="2268140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1890141" cy="2268093"/>
            </a:xfrm>
            <a:custGeom>
              <a:avLst/>
              <a:gdLst/>
              <a:ahLst/>
              <a:cxnLst/>
              <a:rect r="r" b="b" t="t" l="l"/>
              <a:pathLst>
                <a:path h="2268093" w="1890141">
                  <a:moveTo>
                    <a:pt x="0" y="0"/>
                  </a:moveTo>
                  <a:lnTo>
                    <a:pt x="1890141" y="0"/>
                  </a:lnTo>
                  <a:lnTo>
                    <a:pt x="1890141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55" r="1" b="-58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198800" y="109084"/>
            <a:ext cx="5730856" cy="3864776"/>
          </a:xfrm>
          <a:custGeom>
            <a:avLst/>
            <a:gdLst/>
            <a:ahLst/>
            <a:cxnLst/>
            <a:rect r="r" b="b" t="t" l="l"/>
            <a:pathLst>
              <a:path h="3864776" w="5730856">
                <a:moveTo>
                  <a:pt x="0" y="0"/>
                </a:moveTo>
                <a:lnTo>
                  <a:pt x="5730856" y="0"/>
                </a:lnTo>
                <a:lnTo>
                  <a:pt x="5730856" y="3864776"/>
                </a:lnTo>
                <a:lnTo>
                  <a:pt x="0" y="38647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0" y="3881125"/>
            <a:ext cx="6892281" cy="3052034"/>
          </a:xfrm>
          <a:custGeom>
            <a:avLst/>
            <a:gdLst/>
            <a:ahLst/>
            <a:cxnLst/>
            <a:rect r="r" b="b" t="t" l="l"/>
            <a:pathLst>
              <a:path h="3052034" w="6892281">
                <a:moveTo>
                  <a:pt x="0" y="0"/>
                </a:moveTo>
                <a:lnTo>
                  <a:pt x="6892281" y="0"/>
                </a:lnTo>
                <a:lnTo>
                  <a:pt x="6892281" y="3052034"/>
                </a:lnTo>
                <a:lnTo>
                  <a:pt x="0" y="30520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0" y="6933159"/>
            <a:ext cx="4396158" cy="3579850"/>
          </a:xfrm>
          <a:custGeom>
            <a:avLst/>
            <a:gdLst/>
            <a:ahLst/>
            <a:cxnLst/>
            <a:rect r="r" b="b" t="t" l="l"/>
            <a:pathLst>
              <a:path h="3579850" w="4396158">
                <a:moveTo>
                  <a:pt x="0" y="0"/>
                </a:moveTo>
                <a:lnTo>
                  <a:pt x="4396158" y="0"/>
                </a:lnTo>
                <a:lnTo>
                  <a:pt x="4396158" y="3579850"/>
                </a:lnTo>
                <a:lnTo>
                  <a:pt x="0" y="35798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7850237" y="1907679"/>
            <a:ext cx="7088237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Data Preprocessing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51342" y="3521423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Data Types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551342" y="4048720"/>
            <a:ext cx="774442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Converted dates and categorical variables.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51342" y="5222527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Outlier Detection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551342" y="5749826"/>
            <a:ext cx="774442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Identified and handled extreme values effectively.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551342" y="6923634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Feature Encoding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551342" y="7450931"/>
            <a:ext cx="774442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Encoded Region, Ship Mode, and other variables.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315665"/>
            <a:ext cx="7088237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Literature Support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850237" y="1584572"/>
            <a:ext cx="708720" cy="708720"/>
            <a:chOff x="0" y="0"/>
            <a:chExt cx="944960" cy="944960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945007" cy="945007"/>
            </a:xfrm>
            <a:custGeom>
              <a:avLst/>
              <a:gdLst/>
              <a:ahLst/>
              <a:cxnLst/>
              <a:rect r="r" b="b" t="t" l="l"/>
              <a:pathLst>
                <a:path h="945007" w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4" b="4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850312" y="2636192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Kumar et al. (2020)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50237" y="3345805"/>
            <a:ext cx="4545509" cy="1767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Random Forest and XGBoost for sales prediction.</a:t>
            </a:r>
          </a:p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Helps with advanced models in enhancing sales forecasting accuracy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4781382" y="1603622"/>
            <a:ext cx="708720" cy="689670"/>
            <a:chOff x="0" y="0"/>
            <a:chExt cx="944960" cy="919560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945007" cy="919607"/>
            </a:xfrm>
            <a:custGeom>
              <a:avLst/>
              <a:gdLst/>
              <a:ahLst/>
              <a:cxnLst/>
              <a:rect r="r" b="b" t="t" l="l"/>
              <a:pathLst>
                <a:path h="919607" w="945007">
                  <a:moveTo>
                    <a:pt x="0" y="0"/>
                  </a:moveTo>
                  <a:lnTo>
                    <a:pt x="945007" y="0"/>
                  </a:lnTo>
                  <a:lnTo>
                    <a:pt x="945007" y="919607"/>
                  </a:lnTo>
                  <a:lnTo>
                    <a:pt x="0" y="9196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4" t="-1386" r="0" b="-1381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3864527" y="2600543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Smith &amp; Lee (2019)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42342" y="3121903"/>
            <a:ext cx="4545658" cy="2214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Customer loyalty using POS data insights.</a:t>
            </a:r>
          </a:p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</a:t>
            </a: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elp understand and predict customer purchase behavior.</a:t>
            </a:r>
          </a:p>
          <a:p>
            <a:pPr algn="l">
              <a:lnSpc>
                <a:spcPts val="3561"/>
              </a:lnSpc>
            </a:pPr>
          </a:p>
        </p:txBody>
      </p:sp>
      <p:grpSp>
        <p:nvGrpSpPr>
          <p:cNvPr name="Group 17" id="17"/>
          <p:cNvGrpSpPr/>
          <p:nvPr/>
        </p:nvGrpSpPr>
        <p:grpSpPr>
          <a:xfrm rot="0">
            <a:off x="7850237" y="5931991"/>
            <a:ext cx="708720" cy="708720"/>
            <a:chOff x="0" y="0"/>
            <a:chExt cx="944960" cy="944960"/>
          </a:xfrm>
        </p:grpSpPr>
        <p:sp>
          <p:nvSpPr>
            <p:cNvPr name="Freeform 18" id="18" descr="preencoded.png"/>
            <p:cNvSpPr/>
            <p:nvPr/>
          </p:nvSpPr>
          <p:spPr>
            <a:xfrm flipH="false" flipV="false" rot="0">
              <a:off x="0" y="0"/>
              <a:ext cx="945007" cy="945007"/>
            </a:xfrm>
            <a:custGeom>
              <a:avLst/>
              <a:gdLst/>
              <a:ahLst/>
              <a:cxnLst/>
              <a:rect r="r" b="b" t="t" l="l"/>
              <a:pathLst>
                <a:path h="945007" w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4" b="4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7850237" y="6985546"/>
            <a:ext cx="454550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Gonzalez &amp; Rahman (2018)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850237" y="7955756"/>
            <a:ext cx="4545509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Promotions and store layout influence on sales.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2168" y="4259730"/>
            <a:ext cx="7621963" cy="4841624"/>
          </a:xfrm>
          <a:custGeom>
            <a:avLst/>
            <a:gdLst/>
            <a:ahLst/>
            <a:cxnLst/>
            <a:rect r="r" b="b" t="t" l="l"/>
            <a:pathLst>
              <a:path h="4841624" w="7621963">
                <a:moveTo>
                  <a:pt x="0" y="0"/>
                </a:moveTo>
                <a:lnTo>
                  <a:pt x="7621962" y="0"/>
                </a:lnTo>
                <a:lnTo>
                  <a:pt x="7621962" y="4841624"/>
                </a:lnTo>
                <a:lnTo>
                  <a:pt x="0" y="48416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54130" y="4259730"/>
            <a:ext cx="10433870" cy="5112596"/>
          </a:xfrm>
          <a:custGeom>
            <a:avLst/>
            <a:gdLst/>
            <a:ahLst/>
            <a:cxnLst/>
            <a:rect r="r" b="b" t="t" l="l"/>
            <a:pathLst>
              <a:path h="5112596" w="10433870">
                <a:moveTo>
                  <a:pt x="0" y="0"/>
                </a:moveTo>
                <a:lnTo>
                  <a:pt x="10433870" y="0"/>
                </a:lnTo>
                <a:lnTo>
                  <a:pt x="10433870" y="5112596"/>
                </a:lnTo>
                <a:lnTo>
                  <a:pt x="0" y="51125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5556" y="220693"/>
            <a:ext cx="7805886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Feature Relationships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5556" y="1795450"/>
            <a:ext cx="4480020" cy="503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49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Correlation Heatmap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5556" y="2834308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0226" indent="-195113" lvl="1">
              <a:lnSpc>
                <a:spcPts val="4213"/>
              </a:lnSpc>
              <a:buFont typeface="Arial"/>
              <a:buChar char="•"/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Sales vs. Profit: Explored direct relationships.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5556" y="3495689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0226" indent="-195113" lvl="1">
              <a:lnSpc>
                <a:spcPts val="4213"/>
              </a:lnSpc>
              <a:buFont typeface="Arial"/>
              <a:buChar char="•"/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Discount vs. Profit: Observed negative correlation.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65169" y="1883701"/>
            <a:ext cx="4167498" cy="503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49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Categorical Patterns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65169" y="2922559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0226" indent="-195113" lvl="1">
              <a:lnSpc>
                <a:spcPts val="4213"/>
              </a:lnSpc>
              <a:buFont typeface="Arial"/>
              <a:buChar char="•"/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Analyzed trends within Category and Sub-category.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65169" y="3475307"/>
            <a:ext cx="7805886" cy="49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0226" indent="-195113" lvl="1">
              <a:lnSpc>
                <a:spcPts val="4213"/>
              </a:lnSpc>
              <a:buFont typeface="Arial"/>
              <a:buChar char="•"/>
            </a:pPr>
            <a:r>
              <a:rPr lang="en-US" sz="25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Revealed specific product type impacts.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529895" y="557138"/>
            <a:ext cx="14214574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Model Selection &amp; Hypotheses (Week 4)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29895" y="3181457"/>
            <a:ext cx="3544044" cy="521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49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Selected Models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9895" y="3740253"/>
            <a:ext cx="8614105" cy="534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0388" indent="-210194" lvl="1">
              <a:lnSpc>
                <a:spcPts val="4539"/>
              </a:lnSpc>
              <a:buFont typeface="Arial"/>
              <a:buChar char="•"/>
            </a:pPr>
            <a:r>
              <a:rPr lang="en-US" sz="27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Linear Regression: For continuous profit prediction.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9895" y="4541208"/>
            <a:ext cx="8614105" cy="534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0388" indent="-210194" lvl="1">
              <a:lnSpc>
                <a:spcPts val="4539"/>
              </a:lnSpc>
              <a:buFont typeface="Arial"/>
              <a:buChar char="•"/>
            </a:pPr>
            <a:r>
              <a:rPr lang="en-US" sz="27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ANOVA: To compare regional and category differences.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9401" y="3181457"/>
            <a:ext cx="3544044" cy="521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49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Key Hypotheses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07426" y="3740253"/>
            <a:ext cx="7805886" cy="534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0388" indent="-210194" lvl="1">
              <a:lnSpc>
                <a:spcPts val="4539"/>
              </a:lnSpc>
              <a:buFont typeface="Arial"/>
              <a:buChar char="•"/>
            </a:pPr>
            <a:r>
              <a:rPr lang="en-US" sz="27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Higher discount negatively impacts profit.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53414" y="4432655"/>
            <a:ext cx="7805886" cy="2248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0388" indent="-210194" lvl="1">
              <a:lnSpc>
                <a:spcPts val="4539"/>
              </a:lnSpc>
              <a:buFont typeface="Arial"/>
              <a:buChar char="•"/>
            </a:pPr>
            <a:r>
              <a:rPr lang="en-US" sz="27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Profit varies significantly across regions.</a:t>
            </a:r>
          </a:p>
          <a:p>
            <a:pPr algn="l" marL="420211" indent="-210105" lvl="1">
              <a:lnSpc>
                <a:spcPts val="4538"/>
              </a:lnSpc>
              <a:buFont typeface="Arial"/>
              <a:buChar char="•"/>
            </a:pPr>
            <a:r>
              <a:rPr lang="en-US" sz="27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Certain product sub-categories are expected to consistently yield high profits. Investigated with ANOVA.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525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1535311"/>
            <a:ext cx="15449808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Statistical Analysis &amp; Validation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37755" y="5100340"/>
            <a:ext cx="3686026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Regression Summary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627638"/>
            <a:ext cx="4731544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R² score and coefficient analysis for predictive power.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290816" y="3016895"/>
            <a:ext cx="5706219" cy="5706219"/>
            <a:chOff x="0" y="0"/>
            <a:chExt cx="7608292" cy="7608292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934646" y="5604719"/>
            <a:ext cx="424160" cy="530275"/>
            <a:chOff x="0" y="0"/>
            <a:chExt cx="565547" cy="707033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30" t="0" r="-233" b="-3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2422237" y="356741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ANOVA Results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422237" y="4094709"/>
            <a:ext cx="487352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P-values across sub-categories confirmed significance.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290816" y="3016895"/>
            <a:ext cx="5706219" cy="5706219"/>
            <a:chOff x="0" y="0"/>
            <a:chExt cx="7608292" cy="7608292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930407" y="3875186"/>
            <a:ext cx="424160" cy="530275"/>
            <a:chOff x="0" y="0"/>
            <a:chExt cx="565547" cy="707033"/>
          </a:xfrm>
        </p:grpSpPr>
        <p:sp>
          <p:nvSpPr>
            <p:cNvPr name="Freeform 18" id="18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30" t="0" r="-233" b="-3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422237" y="6633121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Logistic Regression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422237" y="7160419"/>
            <a:ext cx="4873526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Correlation heatmap</a:t>
            </a: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validated classification accuracy.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6290816" y="3016895"/>
            <a:ext cx="5706219" cy="5706219"/>
            <a:chOff x="0" y="0"/>
            <a:chExt cx="7608292" cy="7608292"/>
          </a:xfrm>
        </p:grpSpPr>
        <p:sp>
          <p:nvSpPr>
            <p:cNvPr name="Freeform 22" id="22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9930407" y="7334250"/>
            <a:ext cx="424160" cy="530275"/>
            <a:chOff x="0" y="0"/>
            <a:chExt cx="565547" cy="707033"/>
          </a:xfrm>
        </p:grpSpPr>
        <p:sp>
          <p:nvSpPr>
            <p:cNvPr name="Freeform 24" id="24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30" t="0" r="-233" b="-3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1905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850237" y="3486001"/>
            <a:ext cx="637877" cy="637878"/>
            <a:chOff x="0" y="0"/>
            <a:chExt cx="850503" cy="85050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7850237" y="5217021"/>
            <a:ext cx="637877" cy="637877"/>
            <a:chOff x="0" y="0"/>
            <a:chExt cx="850503" cy="85050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850237" y="6948041"/>
            <a:ext cx="637877" cy="637877"/>
            <a:chOff x="0" y="0"/>
            <a:chExt cx="850503" cy="8505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245503"/>
            <a:ext cx="6978090" cy="4644471"/>
          </a:xfrm>
          <a:custGeom>
            <a:avLst/>
            <a:gdLst/>
            <a:ahLst/>
            <a:cxnLst/>
            <a:rect r="r" b="b" t="t" l="l"/>
            <a:pathLst>
              <a:path h="4644471" w="6978090">
                <a:moveTo>
                  <a:pt x="0" y="0"/>
                </a:moveTo>
                <a:lnTo>
                  <a:pt x="6978090" y="0"/>
                </a:lnTo>
                <a:lnTo>
                  <a:pt x="6978090" y="4644471"/>
                </a:lnTo>
                <a:lnTo>
                  <a:pt x="0" y="4644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0" y="5115787"/>
            <a:ext cx="6954037" cy="4940264"/>
          </a:xfrm>
          <a:custGeom>
            <a:avLst/>
            <a:gdLst/>
            <a:ahLst/>
            <a:cxnLst/>
            <a:rect r="r" b="b" t="t" l="l"/>
            <a:pathLst>
              <a:path h="4940264" w="6954037">
                <a:moveTo>
                  <a:pt x="0" y="0"/>
                </a:moveTo>
                <a:lnTo>
                  <a:pt x="6954037" y="0"/>
                </a:lnTo>
                <a:lnTo>
                  <a:pt x="6954037" y="4940264"/>
                </a:lnTo>
                <a:lnTo>
                  <a:pt x="0" y="49402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488115" y="557138"/>
            <a:ext cx="9217670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Final Insights &amp; Discussion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794006" y="357381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Profitability Leaders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771632" y="4101108"/>
            <a:ext cx="8524131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Identified top-performing product types and regions.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771632" y="530483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Discount Impact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771632" y="5832127"/>
            <a:ext cx="8524131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Determined thresholds leading to profit reduction.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771632" y="703585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Behavior Drivers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71632" y="7563147"/>
            <a:ext cx="8524131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Uncovered key factors influencing customer purchasing.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DAGrObQc4To</dc:identifier>
  <dcterms:modified xsi:type="dcterms:W3CDTF">2011-08-01T06:04:30Z</dcterms:modified>
  <cp:revision>1</cp:revision>
  <dc:title>Exploratory Data Analysis (Week 3)</dc:title>
</cp:coreProperties>
</file>

<file path=docProps/thumbnail.jpeg>
</file>